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0" y="1600200"/>
            <a:ext cx="4495800" cy="4525963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648200" y="1600200"/>
            <a:ext cx="4495800" cy="4525963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 rot="5400000">
            <a:off x="5075238" y="2057401"/>
            <a:ext cx="5851525" cy="2286000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 rot="5400000">
            <a:off x="427038" y="-152399"/>
            <a:ext cx="5851525" cy="6705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 rot="5400000">
            <a:off x="2309019" y="-708819"/>
            <a:ext cx="4525962" cy="91440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6" name="Google Shape;46;p7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10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ears-of-War-3-Anya-Stroud" id="6" name="Google Shape;6;p1"/>
          <p:cNvPicPr preferRelativeResize="0"/>
          <p:nvPr/>
        </p:nvPicPr>
        <p:blipFill rotWithShape="1">
          <a:blip r:embed="rId1">
            <a:alphaModFix/>
          </a:blip>
          <a:srcRect b="0" l="3846" r="19229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hyperlink" Target="http://www.ted.com/talks/brenda_laurel_on_making_games_for_girls.html" TargetMode="External"/><Relationship Id="rId5" Type="http://schemas.openxmlformats.org/officeDocument/2006/relationships/image" Target="../media/image20.jpg"/><Relationship Id="rId6" Type="http://schemas.openxmlformats.org/officeDocument/2006/relationships/image" Target="../media/image24.jpg"/><Relationship Id="rId7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Relationship Id="rId5" Type="http://schemas.openxmlformats.org/officeDocument/2006/relationships/image" Target="../media/image27.jp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Relationship Id="rId4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jpg"/><Relationship Id="rId4" Type="http://schemas.openxmlformats.org/officeDocument/2006/relationships/image" Target="../media/image33.jpg"/><Relationship Id="rId5" Type="http://schemas.openxmlformats.org/officeDocument/2006/relationships/image" Target="../media/image37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8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Relationship Id="rId4" Type="http://schemas.openxmlformats.org/officeDocument/2006/relationships/image" Target="../media/image38.jpg"/><Relationship Id="rId5" Type="http://schemas.openxmlformats.org/officeDocument/2006/relationships/image" Target="../media/image42.jpg"/><Relationship Id="rId6" Type="http://schemas.openxmlformats.org/officeDocument/2006/relationships/image" Target="../media/image40.jpg"/><Relationship Id="rId7" Type="http://schemas.openxmlformats.org/officeDocument/2006/relationships/image" Target="../media/image41.jpg"/><Relationship Id="rId8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4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50.png"/><Relationship Id="rId5" Type="http://schemas.openxmlformats.org/officeDocument/2006/relationships/image" Target="../media/image46.jpg"/><Relationship Id="rId6" Type="http://schemas.openxmlformats.org/officeDocument/2006/relationships/image" Target="../media/image4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jpg"/><Relationship Id="rId4" Type="http://schemas.openxmlformats.org/officeDocument/2006/relationships/image" Target="../media/image4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4.jpg"/><Relationship Id="rId5" Type="http://schemas.openxmlformats.org/officeDocument/2006/relationships/image" Target="../media/image5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jpg"/><Relationship Id="rId4" Type="http://schemas.openxmlformats.org/officeDocument/2006/relationships/image" Target="../media/image62.jpg"/><Relationship Id="rId5" Type="http://schemas.openxmlformats.org/officeDocument/2006/relationships/image" Target="../media/image5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jpg"/><Relationship Id="rId4" Type="http://schemas.openxmlformats.org/officeDocument/2006/relationships/image" Target="../media/image6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jpg"/><Relationship Id="rId4" Type="http://schemas.openxmlformats.org/officeDocument/2006/relationships/image" Target="../media/image6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3.jpg"/><Relationship Id="rId4" Type="http://schemas.openxmlformats.org/officeDocument/2006/relationships/image" Target="../media/image6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9.jpg"/><Relationship Id="rId4" Type="http://schemas.openxmlformats.org/officeDocument/2006/relationships/image" Target="../media/image6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72.jpg"/><Relationship Id="rId6" Type="http://schemas.openxmlformats.org/officeDocument/2006/relationships/image" Target="../media/image7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3.jpg"/><Relationship Id="rId4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1.jpg"/><Relationship Id="rId4" Type="http://schemas.openxmlformats.org/officeDocument/2006/relationships/image" Target="../media/image7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7.jpg"/><Relationship Id="rId4" Type="http://schemas.openxmlformats.org/officeDocument/2006/relationships/image" Target="../media/image8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4.png"/><Relationship Id="rId4" Type="http://schemas.openxmlformats.org/officeDocument/2006/relationships/image" Target="../media/image81.jpg"/><Relationship Id="rId5" Type="http://schemas.openxmlformats.org/officeDocument/2006/relationships/image" Target="../media/image82.png"/><Relationship Id="rId6" Type="http://schemas.openxmlformats.org/officeDocument/2006/relationships/hyperlink" Target="http://kotaku.com/5991145/shes-sexy-now-kill-her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0.jpg"/><Relationship Id="rId4" Type="http://schemas.openxmlformats.org/officeDocument/2006/relationships/image" Target="../media/image9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6.jpg"/><Relationship Id="rId4" Type="http://schemas.openxmlformats.org/officeDocument/2006/relationships/image" Target="../media/image92.png"/><Relationship Id="rId5" Type="http://schemas.openxmlformats.org/officeDocument/2006/relationships/image" Target="../media/image9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7.png"/><Relationship Id="rId4" Type="http://schemas.openxmlformats.org/officeDocument/2006/relationships/image" Target="../media/image95.jpg"/><Relationship Id="rId5" Type="http://schemas.openxmlformats.org/officeDocument/2006/relationships/hyperlink" Target="http://www.dorkly.com/video/21052/dorkly-bits-samus-meets-with-her-agent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4.png"/><Relationship Id="rId4" Type="http://schemas.openxmlformats.org/officeDocument/2006/relationships/image" Target="../media/image99.jpg"/><Relationship Id="rId5" Type="http://schemas.openxmlformats.org/officeDocument/2006/relationships/image" Target="../media/image98.jpg"/><Relationship Id="rId6" Type="http://schemas.openxmlformats.org/officeDocument/2006/relationships/image" Target="../media/image10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0.jpg"/><Relationship Id="rId4" Type="http://schemas.openxmlformats.org/officeDocument/2006/relationships/image" Target="../media/image10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inandrewwhite.com/2013/09/22/gaming-community-we-need-to-talk-again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6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0.jpg"/><Relationship Id="rId4" Type="http://schemas.openxmlformats.org/officeDocument/2006/relationships/image" Target="../media/image10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8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1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2.png"/><Relationship Id="rId4" Type="http://schemas.openxmlformats.org/officeDocument/2006/relationships/image" Target="../media/image11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1.jpg"/><Relationship Id="rId4" Type="http://schemas.openxmlformats.org/officeDocument/2006/relationships/image" Target="../media/image119.jpg"/><Relationship Id="rId5" Type="http://schemas.openxmlformats.org/officeDocument/2006/relationships/image" Target="../media/image120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8.jpg"/><Relationship Id="rId4" Type="http://schemas.openxmlformats.org/officeDocument/2006/relationships/image" Target="../media/image127.jpg"/><Relationship Id="rId5" Type="http://schemas.openxmlformats.org/officeDocument/2006/relationships/image" Target="../media/image124.jpg"/><Relationship Id="rId6" Type="http://schemas.openxmlformats.org/officeDocument/2006/relationships/image" Target="../media/image12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5.png"/><Relationship Id="rId4" Type="http://schemas.openxmlformats.org/officeDocument/2006/relationships/image" Target="../media/image126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2.jpg"/><Relationship Id="rId4" Type="http://schemas.openxmlformats.org/officeDocument/2006/relationships/image" Target="../media/image130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2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4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5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33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1.jpg"/><Relationship Id="rId4" Type="http://schemas.openxmlformats.org/officeDocument/2006/relationships/image" Target="../media/image136.jpg"/><Relationship Id="rId5" Type="http://schemas.openxmlformats.org/officeDocument/2006/relationships/image" Target="../media/image137.jpg"/><Relationship Id="rId6" Type="http://schemas.openxmlformats.org/officeDocument/2006/relationships/image" Target="../media/image139.jpg"/><Relationship Id="rId7" Type="http://schemas.openxmlformats.org/officeDocument/2006/relationships/image" Target="../media/image140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3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hyperlink" Target="https://www.theguardian.com/commentisfree/2016/apr/13/videogame-chooses-character-race-gender-rust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45.png"/><Relationship Id="rId4" Type="http://schemas.openxmlformats.org/officeDocument/2006/relationships/image" Target="../media/image142.jpg"/><Relationship Id="rId5" Type="http://schemas.openxmlformats.org/officeDocument/2006/relationships/image" Target="../media/image146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50.png"/><Relationship Id="rId4" Type="http://schemas.openxmlformats.org/officeDocument/2006/relationships/image" Target="../media/image14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53.png"/><Relationship Id="rId4" Type="http://schemas.openxmlformats.org/officeDocument/2006/relationships/image" Target="../media/image15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49.jpg"/><Relationship Id="rId4" Type="http://schemas.openxmlformats.org/officeDocument/2006/relationships/image" Target="../media/image147.png"/><Relationship Id="rId5" Type="http://schemas.openxmlformats.org/officeDocument/2006/relationships/image" Target="../media/image15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54.png"/><Relationship Id="rId4" Type="http://schemas.openxmlformats.org/officeDocument/2006/relationships/image" Target="../media/image155.jpg"/><Relationship Id="rId5" Type="http://schemas.openxmlformats.org/officeDocument/2006/relationships/hyperlink" Target="http://www.eurogamer.net/articles/2012-11-09-man-mods-wind-wakers-pronouns-to-make-link-a-female-role-model" TargetMode="External"/><Relationship Id="rId6" Type="http://schemas.openxmlformats.org/officeDocument/2006/relationships/image" Target="../media/image15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cracked.com/blog/5-things-i-learned-as-internets-most-hated-person/" TargetMode="External"/><Relationship Id="rId4" Type="http://schemas.openxmlformats.org/officeDocument/2006/relationships/image" Target="../media/image11.jpg"/><Relationship Id="rId5" Type="http://schemas.openxmlformats.org/officeDocument/2006/relationships/hyperlink" Target="http://terribleminds.com/ramble/2014/09/14/the-cankerous-slime-slick-shame-pit-that-is-gamergate/" TargetMode="External"/><Relationship Id="rId6" Type="http://schemas.openxmlformats.org/officeDocument/2006/relationships/hyperlink" Target="http://kotaku.com/another-woman-in-gaming-flees-home-following-death-thre-164528033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600200" y="5257800"/>
            <a:ext cx="64008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Gender and Media Studies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3925" y="-12700"/>
            <a:ext cx="6950075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3429000" y="4724400"/>
            <a:ext cx="5715000" cy="3698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Death Threats to video game designer Brianna Wu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0" y="328612"/>
            <a:ext cx="2201862" cy="61864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Please note, all the targets are </a:t>
            </a:r>
            <a:r>
              <a:rPr b="1" i="0" lang="en-US" sz="18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women with very little power 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 visibility (indie game devlopers and youtube personalities). Gamergate </a:t>
            </a:r>
            <a:r>
              <a:rPr b="1" i="0" lang="en-US" sz="1800" u="none" cap="none" strike="noStrik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doesn’t seem to attack big publishers or organizations with the same zest</a:t>
            </a: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Or, attack, you know, people and organizations that actually deserve it: ISIS, Monsanto, the Koch Brothers, etc, etc…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Representation: Two Parts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0" y="1828800"/>
            <a:ext cx="48006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FF66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rgbClr val="99FF66"/>
                </a:solidFill>
                <a:latin typeface="Arial"/>
                <a:ea typeface="Arial"/>
                <a:cs typeface="Arial"/>
                <a:sym typeface="Arial"/>
              </a:rPr>
              <a:t>Visibility: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How often do females appear in video games?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99FF66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rgbClr val="99FF66"/>
                </a:solidFill>
                <a:latin typeface="Arial"/>
                <a:ea typeface="Arial"/>
                <a:cs typeface="Arial"/>
                <a:sym typeface="Arial"/>
              </a:rPr>
              <a:t>Character: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When women are present, how are they portrayed? As complex “normal” characters or shallow stereotypes and/or eye candy.</a:t>
            </a:r>
            <a:endParaRPr/>
          </a:p>
        </p:txBody>
      </p:sp>
      <p:pic>
        <p:nvPicPr>
          <p:cNvPr descr="Ellie - The Last of Us wallpaper"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34254" r="10799" t="0"/>
          <a:stretch/>
        </p:blipFill>
        <p:spPr>
          <a:xfrm>
            <a:off x="5033962" y="1828800"/>
            <a:ext cx="4111625" cy="46767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Shallow Female Characterization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0" y="1600200"/>
            <a:ext cx="4572000" cy="525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Most male video game protagonists (even the sexualized ones) </a:t>
            </a:r>
            <a:r>
              <a:rPr b="1" i="0" lang="en-US" sz="28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usually have complex motivations and back stories.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Conversely, most female characters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are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hyper-sexualized, and their bodily dimensions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become the central </a:t>
            </a:r>
            <a:r>
              <a:rPr b="1" i="1" lang="en-US" sz="28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defining</a:t>
            </a:r>
            <a:r>
              <a:rPr b="1" i="1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aspect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 of their characters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descr="female-armor-funny-2-20-13"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1676400"/>
            <a:ext cx="4203700" cy="48006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Yeah, but isn’t being “hot,” like empowering, and stuff?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0" y="1600200"/>
            <a:ext cx="5181600" cy="419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Well, it is until it isn’t.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Being respected/valued for being intelligent, ingenious, and creative is more meaningful than being valued simply for being beautiful.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Beauty fades. Being valued merely for being beautiful is a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shallow, fleeting form of empowerment.</a:t>
            </a:r>
            <a:endParaRPr/>
          </a:p>
        </p:txBody>
      </p:sp>
      <p:sp>
        <p:nvSpPr>
          <p:cNvPr id="177" name="Google Shape;177;p25"/>
          <p:cNvSpPr txBox="1"/>
          <p:nvPr/>
        </p:nvSpPr>
        <p:spPr>
          <a:xfrm>
            <a:off x="4552950" y="5946775"/>
            <a:ext cx="4419600" cy="646112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“Youth and beauty aren’t accomplishments” Carrie Fisher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5635625"/>
            <a:ext cx="3600450" cy="12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4">
            <a:alphaModFix/>
          </a:blip>
          <a:srcRect b="0" l="19999" r="25833" t="0"/>
          <a:stretch/>
        </p:blipFill>
        <p:spPr>
          <a:xfrm>
            <a:off x="5413375" y="1752600"/>
            <a:ext cx="3559175" cy="37020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Games do Females Prefer?</a:t>
            </a:r>
            <a:endParaRPr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0" y="1600200"/>
            <a:ext cx="91440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protagonist isn’t gendered (ie: animal/creature)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Games that promote interpretation/creativity (as opposed to sports or violent combat focused games)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Thus,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Sims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has been hailed as a  game that appeals strongly to females because its…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ms3_03"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0" y="0"/>
            <a:ext cx="9144000" cy="25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Characters are everyday people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Goal is to explore and have new experiences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 focuses on multi-sensory immersion, discovery and strong story lines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Success comes through the development of friendships</a:t>
            </a:r>
            <a:endParaRPr/>
          </a:p>
        </p:txBody>
      </p:sp>
      <p:pic>
        <p:nvPicPr>
          <p:cNvPr descr="The_Sims_Logo_01" id="192" name="Google Shape;19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4343400"/>
            <a:ext cx="2133600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OW" id="198" name="Google Shape;198;p28"/>
          <p:cNvPicPr preferRelativeResize="0"/>
          <p:nvPr/>
        </p:nvPicPr>
        <p:blipFill rotWithShape="1">
          <a:blip r:embed="rId3">
            <a:alphaModFix/>
          </a:blip>
          <a:srcRect b="0" l="0" r="34011" t="0"/>
          <a:stretch/>
        </p:blipFill>
        <p:spPr>
          <a:xfrm>
            <a:off x="3581400" y="26987"/>
            <a:ext cx="5562600" cy="683101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0" y="0"/>
            <a:ext cx="3962400" cy="692467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However, “games that simply focus on friendship and sociality may overlook the fact that girls are looking for games which also push them to take risks and where there is a chance to be absolutely and unequivocally dominant” (175).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0" y="76200"/>
            <a:ext cx="3989387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Made by Men for Men (172)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1587" y="1371600"/>
            <a:ext cx="3884612" cy="548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we discovered in Week one, 43% of gamers are females.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However, most video games are designed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by males, for males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other instances, publishers </a:t>
            </a:r>
            <a:r>
              <a:rPr b="1" i="0" lang="en-US" sz="28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outright reject 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games with female leads. 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9387" y="0"/>
            <a:ext cx="5146675" cy="68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Well known Female Designers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1-1017" id="213" name="Google Shape;21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600200"/>
            <a:ext cx="4114800" cy="4114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14" name="Google Shape;214;p30"/>
          <p:cNvSpPr txBox="1"/>
          <p:nvPr/>
        </p:nvSpPr>
        <p:spPr>
          <a:xfrm>
            <a:off x="685800" y="5486400"/>
            <a:ext cx="2743200" cy="528637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Brenda Laurel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1981200" y="6248400"/>
            <a:ext cx="5943600" cy="37623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Brenda Laurel on games for girls | Video on TED.com</a:t>
            </a:r>
            <a:endParaRPr/>
          </a:p>
        </p:txBody>
      </p:sp>
      <p:pic>
        <p:nvPicPr>
          <p:cNvPr descr="5772-468x-robertafoto" id="216" name="Google Shape;21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1600200"/>
            <a:ext cx="3552825" cy="4114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17" name="Google Shape;217;p30"/>
          <p:cNvSpPr txBox="1"/>
          <p:nvPr/>
        </p:nvSpPr>
        <p:spPr>
          <a:xfrm>
            <a:off x="4953000" y="5486400"/>
            <a:ext cx="3200400" cy="528637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Roberta Williams</a:t>
            </a:r>
            <a:endParaRPr/>
          </a:p>
        </p:txBody>
      </p:sp>
      <p:pic>
        <p:nvPicPr>
          <p:cNvPr descr="File:King's Quest - Mask of Eternity Coverart.jpg" id="218" name="Google Shape;21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9475" y="1295400"/>
            <a:ext cx="1773237" cy="2133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rocketts" id="219" name="Google Shape;219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219200"/>
            <a:ext cx="1847850" cy="205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Cliché Alert: Passive Character Representation 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many games, females are depicted as passive—as characters that need saving.</a:t>
            </a:r>
            <a:endParaRPr/>
          </a:p>
        </p:txBody>
      </p:sp>
      <p:pic>
        <p:nvPicPr>
          <p:cNvPr descr="vgl_mario_peach" id="226" name="Google Shape;22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2708275"/>
            <a:ext cx="4191000" cy="4149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zelda2zelda" id="227" name="Google Shape;22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3276600"/>
            <a:ext cx="4572000" cy="342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0" y="1905000"/>
            <a:ext cx="91440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Representation of male/female avatars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66FFF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VG culture’s (inexplicable) hostility towards women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CCFF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Positive examples of avatars: are things getting better? (I think yes…slowly…)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FFC000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Character customization and player motivation</a:t>
            </a:r>
            <a:b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uble_Dragon_-_NES"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724400" cy="41941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oubleDragonIINES--article_image" id="233" name="Google Shape;233;p32"/>
          <p:cNvPicPr preferRelativeResize="0"/>
          <p:nvPr/>
        </p:nvPicPr>
        <p:blipFill rotWithShape="1">
          <a:blip r:embed="rId4">
            <a:alphaModFix/>
          </a:blip>
          <a:srcRect b="51110" l="0" r="0" t="0"/>
          <a:stretch/>
        </p:blipFill>
        <p:spPr>
          <a:xfrm>
            <a:off x="0" y="3505200"/>
            <a:ext cx="4781550" cy="3352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Adventures%20of%20Bayou%20Billy" id="234" name="Google Shape;23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1700" y="0"/>
            <a:ext cx="4432300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S-bayou_billy" id="235" name="Google Shape;235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4400" y="3405187"/>
            <a:ext cx="4419600" cy="34528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ntes-Inferno" id="240" name="Google Shape;24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213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3"/>
          <p:cNvSpPr txBox="1"/>
          <p:nvPr/>
        </p:nvSpPr>
        <p:spPr>
          <a:xfrm>
            <a:off x="5410200" y="0"/>
            <a:ext cx="3733800" cy="47894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Classics professors have denounced the game </a:t>
            </a:r>
            <a:r>
              <a:rPr b="1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Dante’s Inferno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for its portrayal of Beatrice, Dante’s wife: in the original story, Beatrice </a:t>
            </a:r>
            <a:r>
              <a:rPr b="1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saves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Dante. In the game she is reduced to a victim.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dantes-inferno-video-game-beatrice-boob" id="242" name="Google Shape;24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200" y="4779962"/>
            <a:ext cx="3733800" cy="207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Body Types and Poses</a:t>
            </a:r>
            <a:endParaRPr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0" y="2057400"/>
            <a:ext cx="9144000" cy="41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predominant female body type in most video games is an exaggerated sexualized physique that is “curvaceously thin.”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Racial and ethnic representation is marginal, with main characters being predominantly white.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Consider the variety of leading male protagonists for a second…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781ae7042dc9c5ddbcb4dfb44b9ab22637017754" id="255" name="Google Shape;2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bd62e47c282d0f29e311b0e433e3c0bfff978b6" id="256" name="Google Shape;256;p35"/>
          <p:cNvPicPr preferRelativeResize="0"/>
          <p:nvPr/>
        </p:nvPicPr>
        <p:blipFill rotWithShape="1">
          <a:blip r:embed="rId4">
            <a:alphaModFix/>
          </a:blip>
          <a:srcRect b="28394" l="16667" r="0" t="0"/>
          <a:stretch/>
        </p:blipFill>
        <p:spPr>
          <a:xfrm>
            <a:off x="4572000" y="0"/>
            <a:ext cx="45720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6b633ae29a2ba19c120271a0f8792eb7e491dd" id="257" name="Google Shape;25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8600" y="2212975"/>
            <a:ext cx="5105400" cy="28813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3e3032a75017543bfca77a41599b2145621b58b" id="258" name="Google Shape;258;p35"/>
          <p:cNvPicPr preferRelativeResize="0"/>
          <p:nvPr/>
        </p:nvPicPr>
        <p:blipFill rotWithShape="1">
          <a:blip r:embed="rId6">
            <a:alphaModFix/>
          </a:blip>
          <a:srcRect b="8859" l="0" r="0" t="0"/>
          <a:stretch/>
        </p:blipFill>
        <p:spPr>
          <a:xfrm>
            <a:off x="0" y="4506912"/>
            <a:ext cx="4572000" cy="2351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4490c3d0824ce20d08d5a17cde141c39b795b5c" id="259" name="Google Shape;259;p35"/>
          <p:cNvPicPr preferRelativeResize="0"/>
          <p:nvPr/>
        </p:nvPicPr>
        <p:blipFill rotWithShape="1">
          <a:blip r:embed="rId7">
            <a:alphaModFix/>
          </a:blip>
          <a:srcRect b="15018" l="0" r="0" t="0"/>
          <a:stretch/>
        </p:blipFill>
        <p:spPr>
          <a:xfrm>
            <a:off x="4572000" y="4665662"/>
            <a:ext cx="4572000" cy="2192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c5ae3b92c831d79a3788dc2370243f22743dc00" id="260" name="Google Shape;260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2209800"/>
            <a:ext cx="4572000" cy="2579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700f9b01b83cffa45a448dd01a9ad96bb98a65a"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76800" cy="27511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20b2850611b0f91ee4872d45babb54595babcd5" id="268" name="Google Shape;2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62200"/>
            <a:ext cx="4419600" cy="2493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ud_Strife_portrait_by_strahan" id="269" name="Google Shape;269;p36"/>
          <p:cNvPicPr preferRelativeResize="0"/>
          <p:nvPr/>
        </p:nvPicPr>
        <p:blipFill rotWithShape="1">
          <a:blip r:embed="rId5">
            <a:alphaModFix/>
          </a:blip>
          <a:srcRect b="26173" l="0" r="0" t="4999"/>
          <a:stretch/>
        </p:blipFill>
        <p:spPr>
          <a:xfrm>
            <a:off x="4419600" y="2438400"/>
            <a:ext cx="4724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5c61f4d86654247980427273a875b421fece7ac" id="270" name="Google Shape;270;p36"/>
          <p:cNvPicPr preferRelativeResize="0"/>
          <p:nvPr/>
        </p:nvPicPr>
        <p:blipFill rotWithShape="1">
          <a:blip r:embed="rId6">
            <a:alphaModFix/>
          </a:blip>
          <a:srcRect b="8517" l="0" r="0" t="0"/>
          <a:stretch/>
        </p:blipFill>
        <p:spPr>
          <a:xfrm>
            <a:off x="4419600" y="0"/>
            <a:ext cx="4724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p 10 Most Overrated Video Game Characters " id="271" name="Google Shape;271;p36"/>
          <p:cNvPicPr preferRelativeResize="0"/>
          <p:nvPr/>
        </p:nvPicPr>
        <p:blipFill rotWithShape="1">
          <a:blip r:embed="rId7">
            <a:alphaModFix/>
          </a:blip>
          <a:srcRect b="9124" l="0" r="0" t="0"/>
          <a:stretch/>
        </p:blipFill>
        <p:spPr>
          <a:xfrm>
            <a:off x="0" y="4581525"/>
            <a:ext cx="441960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on-in-RE4-leon-kennedy-26247825-600-391" id="272" name="Google Shape;272;p36"/>
          <p:cNvPicPr preferRelativeResize="0"/>
          <p:nvPr/>
        </p:nvPicPr>
        <p:blipFill rotWithShape="1">
          <a:blip r:embed="rId8">
            <a:alphaModFix/>
          </a:blip>
          <a:srcRect b="27229" l="0" r="0" t="0"/>
          <a:stretch/>
        </p:blipFill>
        <p:spPr>
          <a:xfrm>
            <a:off x="4419600" y="4618037"/>
            <a:ext cx="4724400" cy="2239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type="title"/>
          </p:nvPr>
        </p:nvSpPr>
        <p:spPr>
          <a:xfrm>
            <a:off x="0" y="274637"/>
            <a:ext cx="5257800" cy="792162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Sexuality and Agency </a:t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0" y="1371600"/>
            <a:ext cx="49530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is a </a:t>
            </a: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big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difference between a </a:t>
            </a:r>
            <a:r>
              <a:rPr b="1" i="0" lang="en-US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capable, complex female character who is in control of her sexuality 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(ie: Kiera Metz from Witcher 3) and the numerous NPCs in Witcher 3 wearing just ridiculously sexualized outfits (and no, I’m not talking about the “strumpets”).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FFFF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The issue is not that all skin is bad; it’s a question (again) of agency and representation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i="0" sz="24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8800" y="274637"/>
            <a:ext cx="3319462" cy="3048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80" name="Google Shape;280;p37"/>
          <p:cNvPicPr preferRelativeResize="0"/>
          <p:nvPr/>
        </p:nvPicPr>
        <p:blipFill rotWithShape="1">
          <a:blip r:embed="rId4">
            <a:alphaModFix/>
          </a:blip>
          <a:srcRect b="0" l="47500" r="5830" t="0"/>
          <a:stretch/>
        </p:blipFill>
        <p:spPr>
          <a:xfrm>
            <a:off x="6096000" y="3703637"/>
            <a:ext cx="2295525" cy="276701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0" y="274637"/>
            <a:ext cx="9144000" cy="639762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Worst. Designer. Excuse. For Female. Skin. Ever.</a:t>
            </a:r>
            <a:endParaRPr/>
          </a:p>
        </p:txBody>
      </p:sp>
      <p:pic>
        <p:nvPicPr>
          <p:cNvPr id="286" name="Google Shape;28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7" y="1143000"/>
            <a:ext cx="5457825" cy="3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937" y="5562600"/>
            <a:ext cx="7258050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8"/>
          <p:cNvPicPr preferRelativeResize="0"/>
          <p:nvPr/>
        </p:nvPicPr>
        <p:blipFill rotWithShape="1">
          <a:blip r:embed="rId5">
            <a:alphaModFix/>
          </a:blip>
          <a:srcRect b="0" l="5856" r="10199" t="0"/>
          <a:stretch/>
        </p:blipFill>
        <p:spPr>
          <a:xfrm>
            <a:off x="5791200" y="1004887"/>
            <a:ext cx="3276600" cy="2233612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289" name="Google Shape;289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4862" y="3505200"/>
            <a:ext cx="3182937" cy="1790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0" y="5562600"/>
            <a:ext cx="9144000" cy="129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Often female characters are included in games to provide sexual arousal to straight male players</a:t>
            </a:r>
            <a:r>
              <a:rPr b="0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vy" id="296" name="Google Shape;2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5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9"/>
          <p:cNvSpPr txBox="1"/>
          <p:nvPr/>
        </p:nvSpPr>
        <p:spPr>
          <a:xfrm>
            <a:off x="6553200" y="457200"/>
            <a:ext cx="2209800" cy="120015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Soul Caliber 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0" y="5029200"/>
            <a:ext cx="6324600" cy="1828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</a:pPr>
            <a:r>
              <a:rPr b="1" i="0" lang="en-US" sz="4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Rachel from the </a:t>
            </a:r>
            <a:r>
              <a:rPr b="1" i="1" lang="en-US" sz="4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Ninja Gaiden</a:t>
            </a:r>
            <a:r>
              <a:rPr b="1" i="0" lang="en-US" sz="4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Series</a:t>
            </a:r>
            <a:endParaRPr/>
          </a:p>
        </p:txBody>
      </p:sp>
      <p:pic>
        <p:nvPicPr>
          <p:cNvPr descr="post-2-1183993599" id="304" name="Google Shape;30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075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bbahubba" id="305" name="Google Shape;30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3276600"/>
            <a:ext cx="2857500" cy="35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llipop-Chainsaw-585x348" id="311" name="Google Shape;3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19225"/>
            <a:ext cx="9144000" cy="54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>
            <p:ph type="title"/>
          </p:nvPr>
        </p:nvSpPr>
        <p:spPr>
          <a:xfrm>
            <a:off x="0" y="0"/>
            <a:ext cx="9144000" cy="1417637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Lollipop Chainsaw</a:t>
            </a:r>
            <a:endParaRPr/>
          </a:p>
        </p:txBody>
      </p:sp>
      <p:pic>
        <p:nvPicPr>
          <p:cNvPr descr="costumes-improves-lollipop-chainsaw-review" id="313" name="Google Shape;31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71600"/>
            <a:ext cx="4114800" cy="2263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llipop_Chainsaw_Cover_Art" id="314" name="Google Shape;314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3810000"/>
            <a:ext cx="2874962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7291" l="0" r="27343" t="18749"/>
          <a:stretch/>
        </p:blipFill>
        <p:spPr>
          <a:xfrm>
            <a:off x="0" y="0"/>
            <a:ext cx="9144000" cy="698023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/>
        </p:nvSpPr>
        <p:spPr>
          <a:xfrm>
            <a:off x="4419600" y="2743200"/>
            <a:ext cx="3505200" cy="5191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Regarding boys….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2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2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adSpace3PC07" id="321" name="Google Shape;32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 txBox="1"/>
          <p:nvPr/>
        </p:nvSpPr>
        <p:spPr>
          <a:xfrm>
            <a:off x="0" y="5029200"/>
            <a:ext cx="9144000" cy="1828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Ellie from </a:t>
            </a:r>
            <a:r>
              <a:rPr b="1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Dead Space 3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It’s cold, in the middle of space, with horrible monsters all around. The outfit just makes </a:t>
            </a:r>
            <a:r>
              <a:rPr b="1" i="1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sense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533400" y="3048000"/>
            <a:ext cx="2667000" cy="1371600"/>
          </a:xfrm>
          <a:prstGeom prst="wedgeRoundRectCallout">
            <a:avLst>
              <a:gd fmla="val 31333" name="adj1"/>
              <a:gd fmla="val -18784" name="adj2"/>
              <a:gd fmla="val 0" name="adj3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Isaac! I got a new eye and a boob job! I don’t need armour! Girl power!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Pseudo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-Representation</a:t>
            </a:r>
            <a:endParaRPr/>
          </a:p>
        </p:txBody>
      </p:sp>
      <p:sp>
        <p:nvSpPr>
          <p:cNvPr id="329" name="Google Shape;329;p43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Yes, there are many new female protagonists in games; however, how are these females represented?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 they of a </a:t>
            </a:r>
            <a: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diverse body type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3200" u="none">
                <a:solidFill>
                  <a:srgbClr val="FFCCFF"/>
                </a:solidFill>
                <a:latin typeface="Arial"/>
                <a:ea typeface="Arial"/>
                <a:cs typeface="Arial"/>
                <a:sym typeface="Arial"/>
              </a:rPr>
              <a:t>skill level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race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3200" u="none">
                <a:solidFill>
                  <a:srgbClr val="FFFF66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 are they all scantily clad babes who are either the victims or perpetrators of violence?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40611320050925_234236_0_big" id="336" name="Google Shape;33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0133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annaheader" id="337" name="Google Shape;33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557587"/>
            <a:ext cx="2319337" cy="3300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anna_Dark_Zero_Camo" id="338" name="Google Shape;338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0" y="0"/>
            <a:ext cx="4191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5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loodrayne" id="345" name="Google Shape;34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95458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utfit12" id="346" name="Google Shape;34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0"/>
            <a:ext cx="4724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6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et_ps3_cover_m" id="353" name="Google Shape;35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94042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yonetta Xbox 360 gets perfect Famitsu score 40/40. Japanese box artwork with great ass featured" id="354" name="Google Shape;35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3875" y="0"/>
            <a:ext cx="4810125" cy="685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55" name="Google Shape;355;p46"/>
          <p:cNvSpPr txBox="1"/>
          <p:nvPr/>
        </p:nvSpPr>
        <p:spPr>
          <a:xfrm>
            <a:off x="6019800" y="0"/>
            <a:ext cx="3124200" cy="13112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Designer by Hideki Kamiya called Bayonetta his “ideal woman.”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venly-sword-20070726063040042" id="360" name="Google Shape;360;p47"/>
          <p:cNvPicPr preferRelativeResize="0"/>
          <p:nvPr/>
        </p:nvPicPr>
        <p:blipFill rotWithShape="1">
          <a:blip r:embed="rId3">
            <a:alphaModFix/>
          </a:blip>
          <a:srcRect b="0" l="11805" r="37240" t="0"/>
          <a:stretch/>
        </p:blipFill>
        <p:spPr>
          <a:xfrm>
            <a:off x="0" y="-46037"/>
            <a:ext cx="6248400" cy="6904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5943600" y="304800"/>
            <a:ext cx="2971800" cy="632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course as a female warrior in a video game, she has to wear as little armour as possible, because female warriors have skin of steel, so there’s no need for arm and leg protection. </a:t>
            </a:r>
            <a:endParaRPr/>
          </a:p>
        </p:txBody>
      </p:sp>
      <p:pic>
        <p:nvPicPr>
          <p:cNvPr descr="heavenly_sword" id="362" name="Google Shape;36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309812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48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g_25" id="369" name="Google Shape;36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89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691889806_small" id="370" name="Google Shape;37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3810000"/>
            <a:ext cx="3810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/>
        </p:nvSpPr>
        <p:spPr>
          <a:xfrm>
            <a:off x="304800" y="1295400"/>
            <a:ext cx="1981200" cy="30130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fighting games, such as </a:t>
            </a: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Tekken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females are highly sexualized as well.</a:t>
            </a:r>
            <a:r>
              <a:rPr b="1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39_streetfighter2box_1174604687" id="377" name="Google Shape;37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1800" y="0"/>
            <a:ext cx="61722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sf2p2002" id="378" name="Google Shape;37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895600"/>
            <a:ext cx="5105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43711_20080229_screen020" id="379" name="Google Shape;37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6987"/>
            <a:ext cx="5105400" cy="287178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5181600" y="3657600"/>
            <a:ext cx="3962400" cy="320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Chun Ii from the Street Fighter Series is modest by video game standards; however, she is still marketed as sexual.</a:t>
            </a:r>
            <a:endParaRPr/>
          </a:p>
        </p:txBody>
      </p:sp>
      <p:pic>
        <p:nvPicPr>
          <p:cNvPr descr="Malibu_chun--article_image" id="381" name="Google Shape;381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09800" y="2209800"/>
            <a:ext cx="3133725" cy="3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/>
        </p:nvSpPr>
        <p:spPr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volution_of_cortana-2" id="387" name="Google Shape;387;p50"/>
          <p:cNvPicPr preferRelativeResize="0"/>
          <p:nvPr/>
        </p:nvPicPr>
        <p:blipFill rotWithShape="1">
          <a:blip r:embed="rId3">
            <a:alphaModFix/>
          </a:blip>
          <a:srcRect b="0" l="0" r="0" t="11859"/>
          <a:stretch/>
        </p:blipFill>
        <p:spPr>
          <a:xfrm>
            <a:off x="0" y="0"/>
            <a:ext cx="9144000" cy="4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0"/>
          <p:cNvSpPr txBox="1"/>
          <p:nvPr/>
        </p:nvSpPr>
        <p:spPr>
          <a:xfrm>
            <a:off x="0" y="4630737"/>
            <a:ext cx="9144000" cy="22272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Cortana: AI character in Halo series. Increasingly sexualized from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Halo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 to 4. According to the Halowiki, “Her chosen avatar appears to be a naked female human, roughly in her early twenties..” yeah—chosen by whom? Supposedly by her….</a:t>
            </a:r>
            <a:endParaRPr/>
          </a:p>
        </p:txBody>
      </p:sp>
      <p:pic>
        <p:nvPicPr>
          <p:cNvPr descr="8c28c9e94da6b1be2ae05a0c5ce15b0a1360370953_full" id="389" name="Google Shape;389;p50"/>
          <p:cNvPicPr preferRelativeResize="0"/>
          <p:nvPr/>
        </p:nvPicPr>
        <p:blipFill rotWithShape="1">
          <a:blip r:embed="rId4">
            <a:alphaModFix/>
          </a:blip>
          <a:srcRect b="12532" l="13650" r="23848" t="14132"/>
          <a:stretch/>
        </p:blipFill>
        <p:spPr>
          <a:xfrm>
            <a:off x="-1587" y="2513012"/>
            <a:ext cx="2971800" cy="19621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390" name="Google Shape;390;p50"/>
          <p:cNvSpPr txBox="1"/>
          <p:nvPr/>
        </p:nvSpPr>
        <p:spPr>
          <a:xfrm>
            <a:off x="3200400" y="4038600"/>
            <a:ext cx="5334000" cy="376237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tiny woman in the palm of Master Chief’s hand…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nd-theft-auto-san-andreas-20050419042015781" id="396" name="Google Shape;39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1"/>
          <p:cNvSpPr txBox="1"/>
          <p:nvPr/>
        </p:nvSpPr>
        <p:spPr>
          <a:xfrm>
            <a:off x="5638800" y="0"/>
            <a:ext cx="3505200" cy="2654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 video game ads feature women as sexual objects, accessories to the male’s desire for the game</a:t>
            </a:r>
            <a:endParaRPr/>
          </a:p>
        </p:txBody>
      </p:sp>
      <p:pic>
        <p:nvPicPr>
          <p:cNvPr descr="GTA-billboard" id="398" name="Google Shape;39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3124200"/>
            <a:ext cx="3810000" cy="373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0" y="274637"/>
            <a:ext cx="9144000" cy="1020762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Yes, many male avatars are physical power fantasies </a:t>
            </a:r>
            <a:endParaRPr/>
          </a:p>
        </p:txBody>
      </p:sp>
      <p:pic>
        <p:nvPicPr>
          <p:cNvPr id="105" name="Google Shape;105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3390" r="0" t="0"/>
          <a:stretch/>
        </p:blipFill>
        <p:spPr>
          <a:xfrm>
            <a:off x="533400" y="1447800"/>
            <a:ext cx="3495675" cy="4525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600200"/>
            <a:ext cx="4186237" cy="418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2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fenderladysmall" id="405" name="Google Shape;40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62438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8_computer-space-ad" id="406" name="Google Shape;40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0"/>
            <a:ext cx="47244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53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53238-2" id="413" name="Google Shape;41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339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shing" id="414" name="Google Shape;41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1000" y="0"/>
            <a:ext cx="4953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4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54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53238-1" id="421" name="Google Shape;421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5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Sexualized Violence</a:t>
            </a:r>
            <a:endParaRPr/>
          </a:p>
        </p:txBody>
      </p:sp>
      <p:sp>
        <p:nvSpPr>
          <p:cNvPr id="427" name="Google Shape;427;p55"/>
          <p:cNvSpPr txBox="1"/>
          <p:nvPr>
            <p:ph idx="1" type="body"/>
          </p:nvPr>
        </p:nvSpPr>
        <p:spPr>
          <a:xfrm>
            <a:off x="0" y="1752600"/>
            <a:ext cx="9144000" cy="434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serious concern is the way many games combine violence with sexual content.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Duke Nukem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3D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game, the male "shooter" uses X-rated pornography posters for target practice and is awarded bonus points                   for shooting naked, bound                  prostitutes and strippers                             who plead "Kill me."</a:t>
            </a:r>
            <a:b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descr="bound stripper from Duke Nukem" id="428" name="Google Shape;42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4249737"/>
            <a:ext cx="2819400" cy="26082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6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4" name="Google Shape;434;p56"/>
          <p:cNvPicPr preferRelativeResize="0"/>
          <p:nvPr/>
        </p:nvPicPr>
        <p:blipFill rotWithShape="1">
          <a:blip r:embed="rId3">
            <a:alphaModFix/>
          </a:blip>
          <a:srcRect b="743" l="21171" r="9747" t="2276"/>
          <a:stretch/>
        </p:blipFill>
        <p:spPr>
          <a:xfrm>
            <a:off x="0" y="-15875"/>
            <a:ext cx="4724400" cy="372268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 txBox="1"/>
          <p:nvPr/>
        </p:nvSpPr>
        <p:spPr>
          <a:xfrm>
            <a:off x="0" y="3733800"/>
            <a:ext cx="3505200" cy="30464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 video game protagonists—particularly Kratos from GOW and Gauralt from the Witcher—kill a ridiculous amount of creatures with bare female breasts. Why? </a:t>
            </a:r>
            <a:endParaRPr/>
          </a:p>
        </p:txBody>
      </p:sp>
      <p:pic>
        <p:nvPicPr>
          <p:cNvPr id="436" name="Google Shape;436;p56"/>
          <p:cNvPicPr preferRelativeResize="0"/>
          <p:nvPr/>
        </p:nvPicPr>
        <p:blipFill rotWithShape="1">
          <a:blip r:embed="rId4">
            <a:alphaModFix/>
          </a:blip>
          <a:srcRect b="-1" l="25834" r="12497" t="35574"/>
          <a:stretch/>
        </p:blipFill>
        <p:spPr>
          <a:xfrm>
            <a:off x="3505200" y="3733800"/>
            <a:ext cx="56388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6"/>
          <p:cNvPicPr preferRelativeResize="0"/>
          <p:nvPr/>
        </p:nvPicPr>
        <p:blipFill rotWithShape="1">
          <a:blip r:embed="rId5">
            <a:alphaModFix/>
          </a:blip>
          <a:srcRect b="0" l="0" r="10873" t="0"/>
          <a:stretch/>
        </p:blipFill>
        <p:spPr>
          <a:xfrm>
            <a:off x="3908425" y="-15875"/>
            <a:ext cx="5246687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6"/>
          <p:cNvSpPr txBox="1"/>
          <p:nvPr/>
        </p:nvSpPr>
        <p:spPr>
          <a:xfrm>
            <a:off x="3048000" y="107950"/>
            <a:ext cx="2895600" cy="3698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She's Sexy. Now Kill Her?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7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rlivebait" id="445" name="Google Shape;44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29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7"/>
          <p:cNvSpPr txBox="1"/>
          <p:nvPr/>
        </p:nvSpPr>
        <p:spPr>
          <a:xfrm>
            <a:off x="0" y="5334000"/>
            <a:ext cx="9144000" cy="1187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Dead Island: Riptide Zombie Bait Edition</a:t>
            </a: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Disgusting on so many levels. Who in their right mind at Deep Silver thought that this would be a good thing?   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[hitmanshock.jpg]" id="452" name="Google Shape;45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200"/>
            <a:ext cx="9144000" cy="60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9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dcritic_hitman_pcgamer_BIG" id="458" name="Google Shape;45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57200"/>
            <a:ext cx="9144000" cy="590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ombiu-ad-splash" id="463" name="Google Shape;46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858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Bechdel Test</a:t>
            </a:r>
            <a:endParaRPr/>
          </a:p>
        </p:txBody>
      </p:sp>
      <p:sp>
        <p:nvSpPr>
          <p:cNvPr id="469" name="Google Shape;469;p61"/>
          <p:cNvSpPr txBox="1"/>
          <p:nvPr>
            <p:ph idx="1" type="body"/>
          </p:nvPr>
        </p:nvSpPr>
        <p:spPr>
          <a:xfrm>
            <a:off x="0" y="1600200"/>
            <a:ext cx="52578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Asks whether a work of fiction features at least two women </a:t>
            </a:r>
            <a:r>
              <a:rPr b="1" i="0" lang="en-US" sz="28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who talk to each other about something other than a man.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many video games pass this test?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idea is to create complex female characters with agency and unique and important motivations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id="470" name="Google Shape;47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1790700"/>
            <a:ext cx="3543300" cy="4724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risredfield.jpg"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0" y="5670550"/>
            <a:ext cx="9144000" cy="11874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Some would call the evolution of Chris Redfield’s biceps in the Resident Evil Franchise “fantasy” and “entertainment.” Other would called it “unnecessary.”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ctrTitle"/>
          </p:nvPr>
        </p:nvSpPr>
        <p:spPr>
          <a:xfrm>
            <a:off x="4876800" y="3581400"/>
            <a:ext cx="4038600" cy="1241425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Samus Aran and </a:t>
            </a:r>
            <a:b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Lara Croft:</a:t>
            </a:r>
            <a:endParaRPr/>
          </a:p>
        </p:txBody>
      </p:sp>
      <p:sp>
        <p:nvSpPr>
          <p:cNvPr id="476" name="Google Shape;476;p62"/>
          <p:cNvSpPr txBox="1"/>
          <p:nvPr>
            <p:ph idx="1" type="subTitle"/>
          </p:nvPr>
        </p:nvSpPr>
        <p:spPr>
          <a:xfrm>
            <a:off x="4800600" y="5105400"/>
            <a:ext cx="4114800" cy="9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Tale of Two Icons</a:t>
            </a:r>
            <a:endParaRPr/>
          </a:p>
        </p:txBody>
      </p:sp>
      <p:pic>
        <p:nvPicPr>
          <p:cNvPr descr="lara_croft_1" id="477" name="Google Shape;47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us_Aran_by_transfuse" id="478" name="Google Shape;47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3"/>
          <p:cNvSpPr txBox="1"/>
          <p:nvPr>
            <p:ph idx="1" type="body"/>
          </p:nvPr>
        </p:nvSpPr>
        <p:spPr>
          <a:xfrm>
            <a:off x="0" y="2590800"/>
            <a:ext cx="9144000" cy="388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Debuts 1986 NES game </a:t>
            </a:r>
            <a:r>
              <a:rPr b="1" i="1" lang="en-US" sz="3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Metroid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Bounty hunter armed with a cybernetic power suit with a number of advanced technologies built into it.</a:t>
            </a:r>
            <a:endParaRPr/>
          </a:p>
          <a:p>
            <a:pPr indent="-342900" lvl="0" marL="34290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Franchise modeled upon the 1979 film </a:t>
            </a:r>
            <a:r>
              <a:rPr b="1" i="1" lang="en-US" sz="3000" u="none">
                <a:solidFill>
                  <a:srgbClr val="66FF99"/>
                </a:solidFill>
                <a:latin typeface="Arial"/>
                <a:ea typeface="Arial"/>
                <a:cs typeface="Arial"/>
                <a:sym typeface="Arial"/>
              </a:rPr>
              <a:t>Alien</a:t>
            </a: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with Samus's design based on </a:t>
            </a:r>
            <a:r>
              <a:rPr b="1" i="0" lang="en-US" sz="3000" u="none">
                <a:solidFill>
                  <a:srgbClr val="66FF99"/>
                </a:solidFill>
                <a:latin typeface="Arial"/>
                <a:ea typeface="Arial"/>
                <a:cs typeface="Arial"/>
                <a:sym typeface="Arial"/>
              </a:rPr>
              <a:t>Ellen Ripley</a:t>
            </a: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-342900" lvl="0" marL="342900" rtl="0" algn="l">
              <a:lnSpc>
                <a:spcPct val="7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Partway through development of the original </a:t>
            </a:r>
            <a:r>
              <a:rPr b="1" i="1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Metroid, o</a:t>
            </a:r>
            <a:r>
              <a:rPr b="1" i="0" lang="en-US" sz="3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 of the staff suggested that it would be </a:t>
            </a:r>
            <a:r>
              <a:rPr b="1" i="0" lang="en-US" sz="30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"kind of cool if it turned out that this person inside the suit was a woman". </a:t>
            </a:r>
            <a:endParaRPr/>
          </a:p>
        </p:txBody>
      </p:sp>
      <p:pic>
        <p:nvPicPr>
          <p:cNvPr descr="sigourney-weaver-alien-3" id="484" name="Google Shape;4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6850" y="0"/>
            <a:ext cx="2590800" cy="28194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485" name="Google Shape;48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0"/>
            <a:ext cx="4618037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90912" y="38100"/>
            <a:ext cx="3055937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 txBox="1"/>
          <p:nvPr>
            <p:ph idx="1" type="body"/>
          </p:nvPr>
        </p:nvSpPr>
        <p:spPr>
          <a:xfrm>
            <a:off x="3657600" y="0"/>
            <a:ext cx="51816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Samus is almost always seen wearing her Power Suit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Every game in the series gives the player </a:t>
            </a:r>
            <a:r>
              <a:rPr b="1" i="0" lang="en-US" sz="32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a chance to see her outside of the suit.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tradition began in the first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Metroid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game, where her suit was used primarily as a way to keep her gender a surprise. </a:t>
            </a:r>
            <a:endParaRPr/>
          </a:p>
        </p:txBody>
      </p:sp>
      <p:pic>
        <p:nvPicPr>
          <p:cNvPr descr="Metroidprime3_1" id="492" name="Google Shape;49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"/>
            <a:ext cx="3657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5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Samus Striptease! </a:t>
            </a:r>
            <a:endParaRPr/>
          </a:p>
        </p:txBody>
      </p:sp>
      <p:pic>
        <p:nvPicPr>
          <p:cNvPr descr="Metronosu-2" id="498" name="Google Shape;498;p65"/>
          <p:cNvPicPr preferRelativeResize="0"/>
          <p:nvPr/>
        </p:nvPicPr>
        <p:blipFill rotWithShape="1">
          <a:blip r:embed="rId3">
            <a:alphaModFix/>
          </a:blip>
          <a:srcRect b="13866" l="35623" r="34124" t="60914"/>
          <a:stretch/>
        </p:blipFill>
        <p:spPr>
          <a:xfrm>
            <a:off x="4632325" y="1600200"/>
            <a:ext cx="4195762" cy="28956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See full size image" id="499" name="Google Shape;49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0012" y="4724400"/>
            <a:ext cx="3100387" cy="1990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00" name="Google Shape;500;p65"/>
          <p:cNvSpPr txBox="1"/>
          <p:nvPr>
            <p:ph idx="1" type="body"/>
          </p:nvPr>
        </p:nvSpPr>
        <p:spPr>
          <a:xfrm>
            <a:off x="0" y="1600200"/>
            <a:ext cx="44196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completing the game quickly, players could see Samus in a two-piece bikini.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Certain passwords in the NES version would also let the player play Samus in a purple leotard, though this had no impact on gameplay. 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5"/>
          <p:cNvSpPr txBox="1"/>
          <p:nvPr/>
        </p:nvSpPr>
        <p:spPr>
          <a:xfrm>
            <a:off x="228600" y="6248400"/>
            <a:ext cx="3505200" cy="376237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samus-meets-with-her-agent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6"/>
          <p:cNvSpPr txBox="1"/>
          <p:nvPr/>
        </p:nvSpPr>
        <p:spPr>
          <a:xfrm>
            <a:off x="5181600" y="3962400"/>
            <a:ext cx="137160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292475"/>
            <a:ext cx="6680200" cy="35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851525" cy="32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-11112"/>
            <a:ext cx="3270250" cy="18399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261375108p?src=http%3A%2F%2Fecx" id="510" name="Google Shape;510;p66"/>
          <p:cNvPicPr preferRelativeResize="0"/>
          <p:nvPr/>
        </p:nvPicPr>
        <p:blipFill rotWithShape="1">
          <a:blip r:embed="rId6">
            <a:alphaModFix/>
          </a:blip>
          <a:srcRect b="0" l="32221" r="32221" t="0"/>
          <a:stretch/>
        </p:blipFill>
        <p:spPr>
          <a:xfrm>
            <a:off x="5484812" y="146050"/>
            <a:ext cx="10668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6551612" y="1882775"/>
            <a:ext cx="2586037" cy="48926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52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recent games, Samus's bikini was replaced by a “less revealing” and more functional blue bodysuit, dubbed the "Zero Suit“ (made by lulu lemon one assumes)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0" y="304800"/>
            <a:ext cx="9144000" cy="639762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Lara Croft</a:t>
            </a:r>
            <a:endParaRPr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3005137" y="1092200"/>
            <a:ext cx="6096000" cy="55848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Released in 1996, Tomb Raider debuted on of the most prominent lead female characters in gaming history: Lara Croft.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gamers who were tired of controlling “beefcakes” and “dudes,” finally were allowed to be the main protagonist in a good video game.</a:t>
            </a:r>
            <a:endParaRPr/>
          </a:p>
        </p:txBody>
      </p:sp>
      <p:pic>
        <p:nvPicPr>
          <p:cNvPr id="518" name="Google Shape;51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812"/>
            <a:ext cx="2852737" cy="68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8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ara%20Croft%20then%20and%20now" id="525" name="Google Shape;52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63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a_Croft" id="526" name="Google Shape;52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019550"/>
            <a:ext cx="93726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ot_lara_croft" id="531" name="Google Shape;531;p69"/>
          <p:cNvPicPr preferRelativeResize="0"/>
          <p:nvPr/>
        </p:nvPicPr>
        <p:blipFill rotWithShape="1">
          <a:blip r:embed="rId3">
            <a:alphaModFix/>
          </a:blip>
          <a:srcRect b="0" l="0" r="7141" t="0"/>
          <a:stretch/>
        </p:blipFill>
        <p:spPr>
          <a:xfrm>
            <a:off x="2209800" y="-15875"/>
            <a:ext cx="6934200" cy="68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9"/>
          <p:cNvSpPr txBox="1"/>
          <p:nvPr>
            <p:ph idx="1" type="body"/>
          </p:nvPr>
        </p:nvSpPr>
        <p:spPr>
          <a:xfrm>
            <a:off x="0" y="0"/>
            <a:ext cx="2971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The Bad: 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her exaggerated womanly proportions are an objectification of women--an easy way to exploit the raging hormones of the young, videogame-buying male demographic 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1" i="0" sz="2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0"/>
          <p:cNvSpPr txBox="1"/>
          <p:nvPr/>
        </p:nvSpPr>
        <p:spPr>
          <a:xfrm>
            <a:off x="228600" y="990600"/>
            <a:ext cx="2819400" cy="30464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99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1" lang="en-US" sz="24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Good</a:t>
            </a:r>
            <a:r>
              <a:rPr b="1" i="0" lang="en-US" sz="24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symbol of female empowerment--a strong, smart, sexy woman whose gun skills are worthy of a John Woo flick.</a:t>
            </a:r>
            <a:endParaRPr/>
          </a:p>
        </p:txBody>
      </p:sp>
      <p:pic>
        <p:nvPicPr>
          <p:cNvPr id="538" name="Google Shape;53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76200"/>
            <a:ext cx="59515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1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Tomb Raider (2013): Phenomenal </a:t>
            </a:r>
            <a:endParaRPr/>
          </a:p>
        </p:txBody>
      </p:sp>
      <p:sp>
        <p:nvSpPr>
          <p:cNvPr id="544" name="Google Shape;544;p71"/>
          <p:cNvSpPr txBox="1"/>
          <p:nvPr>
            <p:ph idx="1" type="body"/>
          </p:nvPr>
        </p:nvSpPr>
        <p:spPr>
          <a:xfrm>
            <a:off x="0" y="1828800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Lara’s evolution from explorer eye-candy, to complex video game heroine has been exciting to watch.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FF99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The exceptional 2013 reboot Tomb Raider was not only an amazing action game in its own right, but a fantastic portrayal of Lara as an intelligent and capable lead.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She was attractive, yes, but was not solely defined by this characteristic: Bravo Crystal Dynamics.  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FFFF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  <a:t>Men have it bad; </a:t>
            </a:r>
            <a:br>
              <a:rPr b="1" i="0" lang="en-US" sz="4000" u="none">
                <a:solidFill>
                  <a:srgbClr val="66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Women have it Worse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0" y="1752600"/>
            <a:ext cx="91440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large portion of video game players harass and disrespect women. 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games and video game marketing materials are predominantly sexist and discriminatory towards women.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representations of women’s roles and body types featured in video games is often </a:t>
            </a:r>
            <a:r>
              <a:rPr b="1" i="0" lang="en-US" sz="26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very limited</a:t>
            </a:r>
            <a:r>
              <a:rPr b="1" i="0" lang="en-US" sz="2600" u="none">
                <a:solidFill>
                  <a:srgbClr val="A5002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1" i="0" lang="en-US" sz="2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narrow range of representation </a:t>
            </a:r>
            <a:r>
              <a:rPr b="1" i="0" lang="en-US" sz="26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alienates a large proportion of female gamers. 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1219200" y="6248400"/>
            <a:ext cx="6553200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Gaming Community: We Need to Talk (Again) | D. A. White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2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emShep-700x394" id="550" name="Google Shape;55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7675"/>
            <a:ext cx="9144000" cy="51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2"/>
          <p:cNvSpPr txBox="1"/>
          <p:nvPr/>
        </p:nvSpPr>
        <p:spPr>
          <a:xfrm>
            <a:off x="0" y="0"/>
            <a:ext cx="9144000" cy="1752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may be a male Commander Shepard on the box in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but gamers can certainly pick a female option—a female character with one of the most complex narratives in any video game.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3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Emily Kaldwin: </a:t>
            </a: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Dishonored 2</a:t>
            </a:r>
            <a:endParaRPr/>
          </a:p>
        </p:txBody>
      </p:sp>
      <p:pic>
        <p:nvPicPr>
          <p:cNvPr id="557" name="Google Shape;557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75" y="1752600"/>
            <a:ext cx="804545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4"/>
          <p:cNvSpPr txBox="1"/>
          <p:nvPr>
            <p:ph type="title"/>
          </p:nvPr>
        </p:nvSpPr>
        <p:spPr>
          <a:xfrm>
            <a:off x="0" y="228600"/>
            <a:ext cx="9144000" cy="762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Aloy: </a:t>
            </a: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Horizon: Zero Dawn</a:t>
            </a:r>
            <a:endParaRPr/>
          </a:p>
        </p:txBody>
      </p:sp>
      <p:pic>
        <p:nvPicPr>
          <p:cNvPr id="563" name="Google Shape;563;p7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75" y="1155700"/>
            <a:ext cx="8045450" cy="452596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4"/>
          <p:cNvSpPr txBox="1"/>
          <p:nvPr/>
        </p:nvSpPr>
        <p:spPr>
          <a:xfrm>
            <a:off x="914400" y="6324600"/>
            <a:ext cx="7391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5" name="Google Shape;56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5786437"/>
            <a:ext cx="6543675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74"/>
          <p:cNvSpPr txBox="1"/>
          <p:nvPr/>
        </p:nvSpPr>
        <p:spPr>
          <a:xfrm>
            <a:off x="6248400" y="1528762"/>
            <a:ext cx="2057400" cy="230822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Devs wondered about the market for a AAA game with a female lead, the sales for Horizon Zero Dawn certainly proved one exists.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5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Evie Frye: </a:t>
            </a: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Assassin’s Creed Syndicate</a:t>
            </a:r>
            <a:endParaRPr/>
          </a:p>
        </p:txBody>
      </p:sp>
      <p:pic>
        <p:nvPicPr>
          <p:cNvPr id="572" name="Google Shape;572;p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75" y="1600200"/>
            <a:ext cx="804545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6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Joule Adams: RECORE</a:t>
            </a:r>
            <a:endParaRPr/>
          </a:p>
        </p:txBody>
      </p:sp>
      <p:pic>
        <p:nvPicPr>
          <p:cNvPr descr="http://news.xbox.com/wp-content/uploads/RECORE_Xbox_2546Wx2546H.png" id="578" name="Google Shape;578;p76"/>
          <p:cNvPicPr preferRelativeResize="0"/>
          <p:nvPr/>
        </p:nvPicPr>
        <p:blipFill rotWithShape="1">
          <a:blip r:embed="rId3">
            <a:alphaModFix/>
          </a:blip>
          <a:srcRect b="19931" l="0" r="0" t="4318"/>
          <a:stretch/>
        </p:blipFill>
        <p:spPr>
          <a:xfrm>
            <a:off x="1371600" y="1676400"/>
            <a:ext cx="6400800" cy="48482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7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Senua: </a:t>
            </a: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HELLBLADE—Senua’s Sacrifice</a:t>
            </a:r>
            <a:endParaRPr/>
          </a:p>
        </p:txBody>
      </p:sp>
      <p:pic>
        <p:nvPicPr>
          <p:cNvPr id="584" name="Google Shape;584;p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275" y="1600200"/>
            <a:ext cx="804545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>
            <p:ph type="title"/>
          </p:nvPr>
        </p:nvSpPr>
        <p:spPr>
          <a:xfrm>
            <a:off x="7937" y="158750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Chloe Frazer/Nadine Ross</a:t>
            </a:r>
            <a:endParaRPr/>
          </a:p>
        </p:txBody>
      </p:sp>
      <p:sp>
        <p:nvSpPr>
          <p:cNvPr id="590" name="Google Shape;590;p78"/>
          <p:cNvSpPr txBox="1"/>
          <p:nvPr>
            <p:ph idx="1" type="body"/>
          </p:nvPr>
        </p:nvSpPr>
        <p:spPr>
          <a:xfrm>
            <a:off x="19050" y="1806575"/>
            <a:ext cx="49530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Rather than continue the same tired trend with Nathan Drake, Naughty Dog blew away minds and expectations by giving its latest Uncharted game not one but two female protagonists. </a:t>
            </a:r>
            <a:endParaRPr/>
          </a:p>
        </p:txBody>
      </p:sp>
      <p:pic>
        <p:nvPicPr>
          <p:cNvPr id="591" name="Google Shape;59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5105400"/>
            <a:ext cx="77819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0062" y="1450975"/>
            <a:ext cx="2887662" cy="3505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9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 and Chloe: Life is Strange</a:t>
            </a:r>
            <a:endParaRPr/>
          </a:p>
        </p:txBody>
      </p:sp>
      <p:pic>
        <p:nvPicPr>
          <p:cNvPr id="598" name="Google Shape;598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650" y="1676400"/>
            <a:ext cx="7378700" cy="45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0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Karen Bowman: Ghost Recon Wildlands</a:t>
            </a:r>
            <a:endParaRPr/>
          </a:p>
        </p:txBody>
      </p:sp>
      <p:sp>
        <p:nvSpPr>
          <p:cNvPr id="604" name="Google Shape;604;p80"/>
          <p:cNvSpPr txBox="1"/>
          <p:nvPr>
            <p:ph idx="1" type="body"/>
          </p:nvPr>
        </p:nvSpPr>
        <p:spPr>
          <a:xfrm>
            <a:off x="0" y="1600200"/>
            <a:ext cx="4953000" cy="5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While I’d never claim that GR: W is a great game (or an important one) at least its lead female CIA contact was non-sexualized and tough as nails.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you can play either gender in the game too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  </a:t>
            </a:r>
            <a:endParaRPr/>
          </a:p>
        </p:txBody>
      </p:sp>
      <p:pic>
        <p:nvPicPr>
          <p:cNvPr id="605" name="Google Shape;605;p80"/>
          <p:cNvPicPr preferRelativeResize="0"/>
          <p:nvPr/>
        </p:nvPicPr>
        <p:blipFill rotWithShape="1">
          <a:blip r:embed="rId3">
            <a:alphaModFix/>
          </a:blip>
          <a:srcRect b="0" l="32499" r="24166" t="0"/>
          <a:stretch/>
        </p:blipFill>
        <p:spPr>
          <a:xfrm>
            <a:off x="5105400" y="1752600"/>
            <a:ext cx="3965575" cy="4572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1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Alyx Vance, </a:t>
            </a: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Half-Life 2</a:t>
            </a:r>
            <a:endParaRPr/>
          </a:p>
        </p:txBody>
      </p:sp>
      <p:sp>
        <p:nvSpPr>
          <p:cNvPr id="611" name="Google Shape;611;p81"/>
          <p:cNvSpPr txBox="1"/>
          <p:nvPr>
            <p:ph idx="1" type="body"/>
          </p:nvPr>
        </p:nvSpPr>
        <p:spPr>
          <a:xfrm>
            <a:off x="4648200" y="1600200"/>
            <a:ext cx="4495800" cy="525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Alyx Vance is the daughter of a prominent doctor, Eli Vance, and his wife Azian who was killed in the original ‘Black Mesa incident’—a story that took place during the first Half-Life title. She appears as an African American/Eurasian young woman, who’s intelligent, strong, and a member of the human resistance against the fascistic race of Combine. </a:t>
            </a:r>
            <a:endParaRPr/>
          </a:p>
        </p:txBody>
      </p:sp>
      <p:pic>
        <p:nvPicPr>
          <p:cNvPr descr="Alyx Vance Strong Female Character" id="612" name="Google Shape;61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47800"/>
            <a:ext cx="4260850" cy="541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0" y="274637"/>
            <a:ext cx="9144000" cy="868362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Brock Turner (2016)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0" y="1581150"/>
            <a:ext cx="5181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It’s a lot easier to abuse someone when you see them as an “object” as opposed to a person.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Statistics don’t lie: 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850" y="1406525"/>
            <a:ext cx="3181350" cy="39687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29" name="Google Shape;129;p19"/>
          <p:cNvSpPr txBox="1"/>
          <p:nvPr/>
        </p:nvSpPr>
        <p:spPr>
          <a:xfrm>
            <a:off x="5568950" y="5526087"/>
            <a:ext cx="3276600" cy="12001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Raped an unconscious girl behind a dumpster. Convicted. Served 3 months. Never really admitted guilt. 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5" y="4495800"/>
            <a:ext cx="52959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30162" y="5978525"/>
            <a:ext cx="4752975" cy="83185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THIS IS THE WORLD IN WHICH YOUR GAMES EXIST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2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Jade, </a:t>
            </a: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Beyond Good and Evil</a:t>
            </a:r>
            <a:endParaRPr/>
          </a:p>
        </p:txBody>
      </p:sp>
      <p:pic>
        <p:nvPicPr>
          <p:cNvPr descr="Bge-win-cover" id="618" name="Google Shape;61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600200"/>
            <a:ext cx="3913187" cy="525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de002" id="619" name="Google Shape;619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47800"/>
            <a:ext cx="2600325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defighting" id="620" name="Google Shape;620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4343400"/>
            <a:ext cx="3657600" cy="2474912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82"/>
          <p:cNvSpPr txBox="1"/>
          <p:nvPr>
            <p:ph idx="1" type="body"/>
          </p:nvPr>
        </p:nvSpPr>
        <p:spPr>
          <a:xfrm>
            <a:off x="5638800" y="1447800"/>
            <a:ext cx="3505200" cy="541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•"/>
            </a:pPr>
            <a:r>
              <a:rPr b="1" i="0" lang="en-US" sz="23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Jade owns Jade Reporting and earns her living by producing various photographic reports on commission. Armed with her camera, Dai-Jo staff, and resolute investigative skills, Jade sets out to expose the truth and to liberate the minds of her people.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3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Women of </a:t>
            </a: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Resident Evil</a:t>
            </a:r>
            <a:endParaRPr/>
          </a:p>
        </p:txBody>
      </p:sp>
      <p:sp>
        <p:nvSpPr>
          <p:cNvPr id="627" name="Google Shape;627;p83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:Jill 6.jpg" id="628" name="Google Shape;62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1447800"/>
            <a:ext cx="3886200" cy="25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3"/>
          <p:cNvSpPr txBox="1"/>
          <p:nvPr/>
        </p:nvSpPr>
        <p:spPr>
          <a:xfrm>
            <a:off x="2743200" y="3505200"/>
            <a:ext cx="2895600" cy="46672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Jill Valentine</a:t>
            </a:r>
            <a:endParaRPr/>
          </a:p>
        </p:txBody>
      </p:sp>
      <p:pic>
        <p:nvPicPr>
          <p:cNvPr descr="Image:Claire Redfield (Degeneration).jpg" id="630" name="Google Shape;63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371600"/>
            <a:ext cx="2697162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3"/>
          <p:cNvSpPr txBox="1"/>
          <p:nvPr/>
        </p:nvSpPr>
        <p:spPr>
          <a:xfrm>
            <a:off x="0" y="4495800"/>
            <a:ext cx="28956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Claire Redfield</a:t>
            </a:r>
            <a:endParaRPr/>
          </a:p>
        </p:txBody>
      </p:sp>
      <p:pic>
        <p:nvPicPr>
          <p:cNvPr descr="re4ada" id="632" name="Google Shape;632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7862" y="1447800"/>
            <a:ext cx="3386137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3"/>
          <p:cNvSpPr txBox="1"/>
          <p:nvPr/>
        </p:nvSpPr>
        <p:spPr>
          <a:xfrm>
            <a:off x="6019800" y="6400800"/>
            <a:ext cx="2895600" cy="528637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Ada Wong</a:t>
            </a:r>
            <a:endParaRPr/>
          </a:p>
        </p:txBody>
      </p:sp>
      <p:pic>
        <p:nvPicPr>
          <p:cNvPr descr="Image:Sheva AlomarRE5.JPG" id="634" name="Google Shape;634;p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67000" y="3962400"/>
            <a:ext cx="3124200" cy="28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83"/>
          <p:cNvSpPr txBox="1"/>
          <p:nvPr/>
        </p:nvSpPr>
        <p:spPr>
          <a:xfrm>
            <a:off x="2895600" y="6400800"/>
            <a:ext cx="2895600" cy="466725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Sheva Alomar</a:t>
            </a:r>
            <a:r>
              <a:rPr b="1" i="0" lang="en-US" sz="2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36" name="Google Shape;636;p83"/>
          <p:cNvSpPr txBox="1"/>
          <p:nvPr/>
        </p:nvSpPr>
        <p:spPr>
          <a:xfrm>
            <a:off x="0" y="4953000"/>
            <a:ext cx="2895600" cy="1927225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Women in the Resident Evil series cover the spectrum from modest to risqué</a:t>
            </a:r>
            <a:r>
              <a:rPr b="0" i="0" lang="en-US" sz="1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4"/>
          <p:cNvSpPr txBox="1"/>
          <p:nvPr>
            <p:ph type="title"/>
          </p:nvPr>
        </p:nvSpPr>
        <p:spPr>
          <a:xfrm>
            <a:off x="4724400" y="0"/>
            <a:ext cx="4419600" cy="19812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Zoey/Rochelle, </a:t>
            </a: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Left 4 Dead 1 and 2</a:t>
            </a:r>
            <a:endParaRPr/>
          </a:p>
        </p:txBody>
      </p:sp>
      <p:sp>
        <p:nvSpPr>
          <p:cNvPr id="642" name="Google Shape;642;p84"/>
          <p:cNvSpPr txBox="1"/>
          <p:nvPr>
            <p:ph idx="1" type="body"/>
          </p:nvPr>
        </p:nvSpPr>
        <p:spPr>
          <a:xfrm>
            <a:off x="4648200" y="1981200"/>
            <a:ext cx="4495800" cy="487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Female Survivors in  the brilliant Left 4 Dead series.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Rochelle is a reporter; Zoey is a student.  </a:t>
            </a:r>
            <a:endParaRPr/>
          </a:p>
        </p:txBody>
      </p:sp>
      <p:pic>
        <p:nvPicPr>
          <p:cNvPr id="643" name="Google Shape;643;p84"/>
          <p:cNvPicPr preferRelativeResize="0"/>
          <p:nvPr/>
        </p:nvPicPr>
        <p:blipFill rotWithShape="1">
          <a:blip r:embed="rId3">
            <a:alphaModFix/>
          </a:blip>
          <a:srcRect b="9374" l="1562" r="60156" t="16667"/>
          <a:stretch/>
        </p:blipFill>
        <p:spPr>
          <a:xfrm>
            <a:off x="0" y="0"/>
            <a:ext cx="47323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ft 4 Dead 2 Demo" id="644" name="Google Shape;644;p84"/>
          <p:cNvPicPr preferRelativeResize="0"/>
          <p:nvPr/>
        </p:nvPicPr>
        <p:blipFill rotWithShape="1">
          <a:blip r:embed="rId4">
            <a:alphaModFix/>
          </a:blip>
          <a:srcRect b="0" l="42764" r="22167" t="23263"/>
          <a:stretch/>
        </p:blipFill>
        <p:spPr>
          <a:xfrm>
            <a:off x="-3175" y="3810000"/>
            <a:ext cx="2349500" cy="3048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rrorsedge_faith" id="649" name="Google Shape;64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400"/>
            <a:ext cx="914400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5"/>
          <p:cNvSpPr txBox="1"/>
          <p:nvPr>
            <p:ph type="title"/>
          </p:nvPr>
        </p:nvSpPr>
        <p:spPr>
          <a:xfrm>
            <a:off x="457200" y="5334000"/>
            <a:ext cx="5943600" cy="914400"/>
          </a:xfrm>
          <a:prstGeom prst="rect">
            <a:avLst/>
          </a:prstGeom>
          <a:solidFill>
            <a:srgbClr val="4523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Faith, </a:t>
            </a: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Mirror’s Edge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vy-rain_07-08-08_01" id="655" name="Google Shape;65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0" y="0"/>
            <a:ext cx="5238750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86"/>
          <p:cNvSpPr txBox="1"/>
          <p:nvPr/>
        </p:nvSpPr>
        <p:spPr>
          <a:xfrm>
            <a:off x="0" y="0"/>
            <a:ext cx="3886200" cy="6858000"/>
          </a:xfrm>
          <a:prstGeom prst="rect">
            <a:avLst/>
          </a:prstGeom>
          <a:solidFill>
            <a:srgbClr val="45233E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PS3’s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Heavy Rain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has been praised and criticized for its portrayal of character Madison Paige. Developers say her “forced strip tease scene” was supposed to make players uncomfortable: 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http://www.escapistmagazine.com/news/view/94247-Cage-Defends-Heavy-Rain-Striptease-Scene</a:t>
            </a:r>
            <a:endParaRPr/>
          </a:p>
        </p:txBody>
      </p:sp>
      <p:pic>
        <p:nvPicPr>
          <p:cNvPr descr="291783256" id="657" name="Google Shape;657;p86"/>
          <p:cNvPicPr preferRelativeResize="0"/>
          <p:nvPr/>
        </p:nvPicPr>
        <p:blipFill rotWithShape="1">
          <a:blip r:embed="rId4">
            <a:alphaModFix/>
          </a:blip>
          <a:srcRect b="0" l="0" r="4195" t="0"/>
          <a:stretch/>
        </p:blipFill>
        <p:spPr>
          <a:xfrm>
            <a:off x="3924300" y="2971800"/>
            <a:ext cx="52197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at-Spartan-320-630x606" id="662" name="Google Shape;66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0"/>
            <a:ext cx="594360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7"/>
          <p:cNvSpPr txBox="1"/>
          <p:nvPr>
            <p:ph type="title"/>
          </p:nvPr>
        </p:nvSpPr>
        <p:spPr>
          <a:xfrm>
            <a:off x="0" y="274637"/>
            <a:ext cx="4741862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Kat from </a:t>
            </a: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Halo: Reach</a:t>
            </a:r>
            <a:endParaRPr/>
          </a:p>
        </p:txBody>
      </p:sp>
      <p:sp>
        <p:nvSpPr>
          <p:cNvPr id="664" name="Google Shape;664;p87"/>
          <p:cNvSpPr txBox="1"/>
          <p:nvPr>
            <p:ph idx="1" type="body"/>
          </p:nvPr>
        </p:nvSpPr>
        <p:spPr>
          <a:xfrm>
            <a:off x="0" y="1828800"/>
            <a:ext cx="3217862" cy="388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playable female Halo soldier, complete with battle scars.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8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dr_twscreen_bonnie" id="670" name="Google Shape;67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88"/>
          <p:cNvSpPr txBox="1"/>
          <p:nvPr/>
        </p:nvSpPr>
        <p:spPr>
          <a:xfrm>
            <a:off x="0" y="4876800"/>
            <a:ext cx="9144000" cy="1981200"/>
          </a:xfrm>
          <a:prstGeom prst="rect">
            <a:avLst/>
          </a:prstGeom>
          <a:solidFill>
            <a:srgbClr val="45233E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Red Dead Redemption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featured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 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complex female characters. None were playable, but its sheer number of complex supporting characters added amazing depth to the story. </a:t>
            </a:r>
            <a:endParaRPr/>
          </a:p>
        </p:txBody>
      </p:sp>
      <p:sp>
        <p:nvSpPr>
          <p:cNvPr id="672" name="Google Shape;672;p88"/>
          <p:cNvSpPr txBox="1"/>
          <p:nvPr/>
        </p:nvSpPr>
        <p:spPr>
          <a:xfrm>
            <a:off x="4267200" y="3581400"/>
            <a:ext cx="4648200" cy="609600"/>
          </a:xfrm>
          <a:prstGeom prst="rect">
            <a:avLst/>
          </a:prstGeom>
          <a:solidFill>
            <a:srgbClr val="45233E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Bonnie McFarlane, RDR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9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89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rtal-2-screen-14" id="679" name="Google Shape;67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48337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89"/>
          <p:cNvSpPr txBox="1"/>
          <p:nvPr/>
        </p:nvSpPr>
        <p:spPr>
          <a:xfrm>
            <a:off x="0" y="4267200"/>
            <a:ext cx="9144000" cy="2590800"/>
          </a:xfrm>
          <a:prstGeom prst="rect">
            <a:avLst/>
          </a:prstGeom>
          <a:solidFill>
            <a:srgbClr val="45233E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Both the main antagonist and protagonist in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Portal 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are female: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While the protagonist’s back story is non-existent, the fact that the character is female and </a:t>
            </a:r>
            <a:r>
              <a:rPr b="1" i="1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hyper-sexualized are bonuses.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GlaDOS, on the other hand, is a complex character.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0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90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lana_Fisher__U2UT__01" id="687" name="Google Shape;687;p90"/>
          <p:cNvPicPr preferRelativeResize="0"/>
          <p:nvPr/>
        </p:nvPicPr>
        <p:blipFill rotWithShape="1">
          <a:blip r:embed="rId3">
            <a:alphaModFix/>
          </a:blip>
          <a:srcRect b="0" l="0" r="19999" t="0"/>
          <a:stretch/>
        </p:blipFill>
        <p:spPr>
          <a:xfrm>
            <a:off x="0" y="0"/>
            <a:ext cx="9144000" cy="64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0"/>
          <p:cNvSpPr txBox="1"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45233E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Elena Fisher: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Uncharted 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Franchise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1"/>
          <p:cNvSpPr txBox="1"/>
          <p:nvPr>
            <p:ph idx="1" type="body"/>
          </p:nvPr>
        </p:nvSpPr>
        <p:spPr>
          <a:xfrm>
            <a:off x="0" y="3810000"/>
            <a:ext cx="4114800" cy="2133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Anya Stroud: first playable female character in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Gears of War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series.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0" y="274637"/>
            <a:ext cx="9144000" cy="2392362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Why are women “excluded” and deemed unwelcome from VG culture? </a:t>
            </a:r>
            <a:endParaRPr/>
          </a:p>
        </p:txBody>
      </p:sp>
      <p:pic>
        <p:nvPicPr>
          <p:cNvPr id="137" name="Google Shape;137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05200"/>
            <a:ext cx="9144000" cy="112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" y="5105400"/>
            <a:ext cx="715327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92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alking-Dead-Lily" id="699" name="Google Shape;699;p92"/>
          <p:cNvPicPr preferRelativeResize="0"/>
          <p:nvPr/>
        </p:nvPicPr>
        <p:blipFill rotWithShape="1">
          <a:blip r:embed="rId3">
            <a:alphaModFix/>
          </a:blip>
          <a:srcRect b="0" l="8695" r="0" t="0"/>
          <a:stretch/>
        </p:blipFill>
        <p:spPr>
          <a:xfrm>
            <a:off x="0" y="0"/>
            <a:ext cx="3270250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king-Dead-Carley" id="700" name="Google Shape;700;p92"/>
          <p:cNvPicPr preferRelativeResize="0"/>
          <p:nvPr/>
        </p:nvPicPr>
        <p:blipFill rotWithShape="1">
          <a:blip r:embed="rId4">
            <a:alphaModFix/>
          </a:blip>
          <a:srcRect b="0" l="0" r="6521" t="0"/>
          <a:stretch/>
        </p:blipFill>
        <p:spPr>
          <a:xfrm>
            <a:off x="5795962" y="0"/>
            <a:ext cx="3348037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king-Dead-Katjaa" id="701" name="Google Shape;701;p92"/>
          <p:cNvPicPr preferRelativeResize="0"/>
          <p:nvPr/>
        </p:nvPicPr>
        <p:blipFill rotWithShape="1">
          <a:blip r:embed="rId5">
            <a:alphaModFix/>
          </a:blip>
          <a:srcRect b="0" l="8926" r="6274" t="0"/>
          <a:stretch/>
        </p:blipFill>
        <p:spPr>
          <a:xfrm>
            <a:off x="3211512" y="0"/>
            <a:ext cx="3036887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347013917_3509_full" id="702" name="Google Shape;702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581400"/>
            <a:ext cx="3076575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9GcT8Kz0kfelSAhF1iAC--MbXqZZkdL85XNoUCXI79QLjIiiKaqI9" id="703" name="Google Shape;703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0" y="3505200"/>
            <a:ext cx="253365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92"/>
          <p:cNvSpPr txBox="1"/>
          <p:nvPr/>
        </p:nvSpPr>
        <p:spPr>
          <a:xfrm>
            <a:off x="5486400" y="3810000"/>
            <a:ext cx="3657600" cy="30130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Walking Dead</a:t>
            </a: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video game was exceptional for its use of varied female characters in age, race, and body type. This game kicked </a:t>
            </a:r>
            <a:r>
              <a:rPr b="1" i="0" lang="en-US" sz="2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major</a:t>
            </a: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ass on many levels!</a:t>
            </a:r>
            <a:endParaRPr/>
          </a:p>
        </p:txBody>
      </p:sp>
      <p:sp>
        <p:nvSpPr>
          <p:cNvPr id="705" name="Google Shape;705;p92"/>
          <p:cNvSpPr txBox="1"/>
          <p:nvPr/>
        </p:nvSpPr>
        <p:spPr>
          <a:xfrm>
            <a:off x="3581400" y="6096000"/>
            <a:ext cx="1143000" cy="376237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christa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3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Choice and Customization</a:t>
            </a:r>
            <a:endParaRPr/>
          </a:p>
        </p:txBody>
      </p:sp>
      <p:pic>
        <p:nvPicPr>
          <p:cNvPr descr="SteelPlateArmorBoth" id="711" name="Google Shape;71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447800"/>
            <a:ext cx="54864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93"/>
          <p:cNvSpPr txBox="1"/>
          <p:nvPr>
            <p:ph idx="1" type="body"/>
          </p:nvPr>
        </p:nvSpPr>
        <p:spPr>
          <a:xfrm>
            <a:off x="0" y="1600200"/>
            <a:ext cx="3657600" cy="525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biggest positive advancement in games is simply the freedom of choice offered in video game avatar customization.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4"/>
          <p:cNvSpPr txBox="1"/>
          <p:nvPr>
            <p:ph type="title"/>
          </p:nvPr>
        </p:nvSpPr>
        <p:spPr>
          <a:xfrm>
            <a:off x="76200" y="457200"/>
            <a:ext cx="4114800" cy="13716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Avatars and Motivation</a:t>
            </a:r>
            <a:endParaRPr/>
          </a:p>
        </p:txBody>
      </p:sp>
      <p:sp>
        <p:nvSpPr>
          <p:cNvPr id="718" name="Google Shape;718;p94"/>
          <p:cNvSpPr txBox="1"/>
          <p:nvPr>
            <p:ph idx="1" type="body"/>
          </p:nvPr>
        </p:nvSpPr>
        <p:spPr>
          <a:xfrm>
            <a:off x="0" y="2332037"/>
            <a:ext cx="91440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gamers identify with their in-game avatar, they are more likely to become engaged in the game.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"If you identify with your representation … you feel in charge, basically, of what you are doing," said Birk. </a:t>
            </a:r>
            <a:r>
              <a:rPr b="1" i="0" lang="en-US" sz="3200" u="none">
                <a:solidFill>
                  <a:srgbClr val="FFFF99"/>
                </a:solidFill>
                <a:latin typeface="Arial"/>
                <a:ea typeface="Arial"/>
                <a:cs typeface="Arial"/>
                <a:sym typeface="Arial"/>
              </a:rPr>
              <a:t>"We also see an increase in intrinsic motivation, so people actually experience more enjoyment of the task."</a:t>
            </a:r>
            <a:endParaRPr/>
          </a:p>
        </p:txBody>
      </p:sp>
      <p:pic>
        <p:nvPicPr>
          <p:cNvPr id="719" name="Google Shape;719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22225"/>
            <a:ext cx="4752975" cy="2217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5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RUST (again)</a:t>
            </a:r>
            <a:endParaRPr/>
          </a:p>
        </p:txBody>
      </p:sp>
      <p:pic>
        <p:nvPicPr>
          <p:cNvPr id="725" name="Google Shape;725;p9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600200"/>
            <a:ext cx="813117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829050"/>
            <a:ext cx="851217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95"/>
          <p:cNvSpPr txBox="1"/>
          <p:nvPr/>
        </p:nvSpPr>
        <p:spPr>
          <a:xfrm>
            <a:off x="1398587" y="6096000"/>
            <a:ext cx="66294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Why my videogame chooses your character’s race and gender for you | Garry Newman | Opinion | The Guardian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6"/>
          <p:cNvSpPr txBox="1"/>
          <p:nvPr>
            <p:ph type="title"/>
          </p:nvPr>
        </p:nvSpPr>
        <p:spPr>
          <a:xfrm>
            <a:off x="0" y="0"/>
            <a:ext cx="9144000" cy="792162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Saints Row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Simply Awesome Character Customization...right down to voices! </a:t>
            </a:r>
            <a:endParaRPr/>
          </a:p>
        </p:txBody>
      </p:sp>
      <p:pic>
        <p:nvPicPr>
          <p:cNvPr descr="BigBarbraingame" id="733" name="Google Shape;733;p96"/>
          <p:cNvPicPr preferRelativeResize="0"/>
          <p:nvPr/>
        </p:nvPicPr>
        <p:blipFill rotWithShape="1">
          <a:blip r:embed="rId3">
            <a:alphaModFix/>
          </a:blip>
          <a:srcRect b="2438" l="58192" r="16948" t="5853"/>
          <a:stretch/>
        </p:blipFill>
        <p:spPr>
          <a:xfrm>
            <a:off x="0" y="838200"/>
            <a:ext cx="2817812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intsrow" id="734" name="Google Shape;734;p96"/>
          <p:cNvPicPr preferRelativeResize="0"/>
          <p:nvPr/>
        </p:nvPicPr>
        <p:blipFill rotWithShape="1">
          <a:blip r:embed="rId4">
            <a:alphaModFix/>
          </a:blip>
          <a:srcRect b="0" l="12068" r="51789" t="0"/>
          <a:stretch/>
        </p:blipFill>
        <p:spPr>
          <a:xfrm>
            <a:off x="2895600" y="838200"/>
            <a:ext cx="3290887" cy="601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3dd9a6aa1b09d0c4f9177d4632cef5e283f1bc2" id="735" name="Google Shape;735;p96"/>
          <p:cNvPicPr preferRelativeResize="0"/>
          <p:nvPr/>
        </p:nvPicPr>
        <p:blipFill rotWithShape="1">
          <a:blip r:embed="rId5">
            <a:alphaModFix/>
          </a:blip>
          <a:srcRect b="0" l="4351" r="29280" t="0"/>
          <a:stretch/>
        </p:blipFill>
        <p:spPr>
          <a:xfrm>
            <a:off x="6172200" y="838200"/>
            <a:ext cx="2747962" cy="60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" y="-33337"/>
            <a:ext cx="8077200" cy="61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6300" y="5734050"/>
            <a:ext cx="6981825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8"/>
          <p:cNvSpPr txBox="1"/>
          <p:nvPr>
            <p:ph idx="1" type="body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98"/>
          <p:cNvSpPr txBox="1"/>
          <p:nvPr>
            <p:ph type="title"/>
          </p:nvPr>
        </p:nvSpPr>
        <p:spPr>
          <a:xfrm>
            <a:off x="0" y="152400"/>
            <a:ext cx="9144000" cy="6858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There really isn’t any excuse in 2017….</a:t>
            </a:r>
            <a:endParaRPr/>
          </a:p>
        </p:txBody>
      </p:sp>
      <p:pic>
        <p:nvPicPr>
          <p:cNvPr descr="Female_soldier_holding_AK-12_CoDG" id="748" name="Google Shape;748;p98"/>
          <p:cNvPicPr preferRelativeResize="0"/>
          <p:nvPr/>
        </p:nvPicPr>
        <p:blipFill rotWithShape="1">
          <a:blip r:embed="rId3">
            <a:alphaModFix/>
          </a:blip>
          <a:srcRect b="0" l="15527" r="31572" t="0"/>
          <a:stretch/>
        </p:blipFill>
        <p:spPr>
          <a:xfrm>
            <a:off x="0" y="1219200"/>
            <a:ext cx="4419600" cy="472916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18j1i6mbs2advjpg" id="749" name="Google Shape;749;p98"/>
          <p:cNvPicPr preferRelativeResize="0"/>
          <p:nvPr/>
        </p:nvPicPr>
        <p:blipFill rotWithShape="1">
          <a:blip r:embed="rId4">
            <a:alphaModFix/>
          </a:blip>
          <a:srcRect b="0" l="10000" r="7186" t="0"/>
          <a:stretch/>
        </p:blipFill>
        <p:spPr>
          <a:xfrm>
            <a:off x="4495800" y="1143000"/>
            <a:ext cx="4418012" cy="299243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750" name="Google Shape;750;p98"/>
          <p:cNvSpPr txBox="1"/>
          <p:nvPr/>
        </p:nvSpPr>
        <p:spPr>
          <a:xfrm>
            <a:off x="4876800" y="4495800"/>
            <a:ext cx="3733800" cy="19272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recent examples of flexible (and inclusive) character customization in </a:t>
            </a:r>
            <a:r>
              <a:rPr b="1" i="1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NHL 12</a:t>
            </a: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1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COD: Ghosts</a:t>
            </a:r>
            <a:r>
              <a:rPr b="0" i="1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1309687"/>
            <a:ext cx="9177337" cy="554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525" y="152400"/>
            <a:ext cx="93249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73675" y="1309687"/>
            <a:ext cx="3870325" cy="1643062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99"/>
          <p:cNvSpPr txBox="1"/>
          <p:nvPr/>
        </p:nvSpPr>
        <p:spPr>
          <a:xfrm>
            <a:off x="5695950" y="4876800"/>
            <a:ext cx="3429000" cy="157003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Overwatch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has 25 million players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0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4" name="Google Shape;764;p10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876800" cy="3649662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pic>
        <p:nvPicPr>
          <p:cNvPr descr="135243113865" id="765" name="Google Shape;765;p100"/>
          <p:cNvPicPr preferRelativeResize="0"/>
          <p:nvPr/>
        </p:nvPicPr>
        <p:blipFill rotWithShape="1">
          <a:blip r:embed="rId4">
            <a:alphaModFix/>
          </a:blip>
          <a:srcRect b="6108" l="7690" r="7691" t="11575"/>
          <a:stretch/>
        </p:blipFill>
        <p:spPr>
          <a:xfrm>
            <a:off x="4800600" y="0"/>
            <a:ext cx="43434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100"/>
          <p:cNvSpPr txBox="1"/>
          <p:nvPr/>
        </p:nvSpPr>
        <p:spPr>
          <a:xfrm>
            <a:off x="4495800" y="3733800"/>
            <a:ext cx="4648200" cy="31242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Lately, to combat video game stereotypes, a bunch of creative people have modded older games to make them gender equal: now Princess Pauline can save Mario, and Zelda can save Link in both the original and Wind Waker.</a:t>
            </a:r>
            <a:endParaRPr/>
          </a:p>
        </p:txBody>
      </p:sp>
      <p:sp>
        <p:nvSpPr>
          <p:cNvPr id="767" name="Google Shape;767;p100"/>
          <p:cNvSpPr txBox="1"/>
          <p:nvPr/>
        </p:nvSpPr>
        <p:spPr>
          <a:xfrm>
            <a:off x="5029200" y="0"/>
            <a:ext cx="4114800" cy="37623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Man mods Wind Waker's pronouns</a:t>
            </a:r>
            <a:endParaRPr/>
          </a:p>
        </p:txBody>
      </p:sp>
      <p:pic>
        <p:nvPicPr>
          <p:cNvPr id="768" name="Google Shape;768;p1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4290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1"/>
          <p:cNvSpPr txBox="1"/>
          <p:nvPr>
            <p:ph type="title"/>
          </p:nvPr>
        </p:nvSpPr>
        <p:spPr>
          <a:xfrm>
            <a:off x="0" y="274637"/>
            <a:ext cx="9144000" cy="1143000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774" name="Google Shape;774;p101"/>
          <p:cNvSpPr txBox="1"/>
          <p:nvPr>
            <p:ph idx="1" type="body"/>
          </p:nvPr>
        </p:nvSpPr>
        <p:spPr>
          <a:xfrm>
            <a:off x="0" y="1600200"/>
            <a:ext cx="9144000" cy="4525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Avatars matter.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Representation matters.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Diversity matters.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Players feel more attached to games when they can relate to the protagonist.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wider audience means wider sales means a wider impact of your art—and maybe, just maybe, you can help fight discrimination  along the way.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0" y="152400"/>
            <a:ext cx="9144000" cy="715962"/>
          </a:xfrm>
          <a:prstGeom prst="rect">
            <a:avLst/>
          </a:prstGeom>
          <a:solidFill>
            <a:srgbClr val="542A4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#GAMERGATE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0" y="1066800"/>
            <a:ext cx="91440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2014 “movement” allegedly about transparency in gaming journalism; Instead, operated more like targeted harassment against females who spoke out about the industry’s double standards.</a:t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1066800" y="3762375"/>
            <a:ext cx="3124200" cy="923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5 Things I Learned as the Internet's Most Hated Person | Cracked.com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9200" y="3611562"/>
            <a:ext cx="3784600" cy="2360612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147" name="Google Shape;147;p21"/>
          <p:cNvSpPr txBox="1"/>
          <p:nvPr/>
        </p:nvSpPr>
        <p:spPr>
          <a:xfrm>
            <a:off x="304800" y="4953000"/>
            <a:ext cx="3276600" cy="12001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The Cankerous Slime-Slick Shame Pit That Is #GamerGate « terribleminds: chuck wendig</a:t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3886200" y="6096000"/>
            <a:ext cx="4191000" cy="6461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Another Woman In Gaming Flees Home Following Death Threats</a:t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3733800" y="5537200"/>
            <a:ext cx="3429000" cy="369887"/>
          </a:xfrm>
          <a:prstGeom prst="rect">
            <a:avLst/>
          </a:prstGeom>
          <a:solidFill>
            <a:schemeClr val="dk2"/>
          </a:solidFill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Zoe Quinn—game developer</a:t>
            </a: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5">
      <a:dk1>
        <a:srgbClr val="3E3E5C"/>
      </a:dk1>
      <a:lt1>
        <a:srgbClr val="FFFFFF"/>
      </a:lt1>
      <a:dk2>
        <a:srgbClr val="000000"/>
      </a:dk2>
      <a:lt2>
        <a:srgbClr val="FFFFFF"/>
      </a:lt2>
      <a:accent1>
        <a:srgbClr val="60597B"/>
      </a:accent1>
      <a:accent2>
        <a:srgbClr val="6666FF"/>
      </a:accent2>
      <a:accent3>
        <a:srgbClr val="AAAAA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